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559" r:id="rId3"/>
    <p:sldId id="546" r:id="rId4"/>
    <p:sldId id="547" r:id="rId5"/>
    <p:sldId id="583" r:id="rId6"/>
    <p:sldId id="508" r:id="rId7"/>
    <p:sldId id="581" r:id="rId8"/>
    <p:sldId id="590" r:id="rId9"/>
    <p:sldId id="584" r:id="rId10"/>
    <p:sldId id="585" r:id="rId11"/>
    <p:sldId id="586" r:id="rId12"/>
    <p:sldId id="591" r:id="rId13"/>
    <p:sldId id="587" r:id="rId14"/>
    <p:sldId id="588" r:id="rId15"/>
    <p:sldId id="589" r:id="rId16"/>
    <p:sldId id="549" r:id="rId17"/>
    <p:sldId id="592" r:id="rId18"/>
    <p:sldId id="593" r:id="rId19"/>
    <p:sldId id="594" r:id="rId20"/>
    <p:sldId id="595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15" y="67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17-7-2019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61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11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27243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37973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1145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14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41588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9859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16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55089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17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4190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49327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381701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90459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4720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21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21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94227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22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067149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23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64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43541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346335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26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534944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27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865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821350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296226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8264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72646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47866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6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12195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79971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8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415902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9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5855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28495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91642" y="230188"/>
            <a:ext cx="8442796" cy="791650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7"/>
            <a:ext cx="8442796" cy="7916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93909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03A192-9A52-4057-941C-0913193BAC19}"/>
              </a:ext>
            </a:extLst>
          </p:cNvPr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18" y="3482077"/>
            <a:ext cx="2647950" cy="2541796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5" y="3429000"/>
            <a:ext cx="2647950" cy="259487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pPr algn="ctr"/>
            <a:r>
              <a:rPr lang="nl-NL" dirty="0"/>
              <a:t>Presentaties WURKS groenbemesters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0" y="3429000"/>
            <a:ext cx="2647951" cy="26479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85775" y="1362974"/>
            <a:ext cx="8447088" cy="664234"/>
          </a:xfrm>
        </p:spPr>
        <p:txBody>
          <a:bodyPr/>
          <a:lstStyle/>
          <a:p>
            <a:pPr algn="ctr"/>
            <a:r>
              <a:rPr lang="nl-NL" sz="2800" dirty="0"/>
              <a:t>Kruisbloemige groenbemesters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D79FEE7-F4A9-48E4-985F-9D7140D34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634" y="2262386"/>
            <a:ext cx="8282190" cy="371475"/>
          </a:xfrm>
          <a:noFill/>
        </p:spPr>
        <p:txBody>
          <a:bodyPr/>
          <a:lstStyle/>
          <a:p>
            <a:pPr algn="r"/>
            <a:r>
              <a:rPr lang="nl-NL" dirty="0"/>
              <a:t>2019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AB1B4E-D31C-44CD-9124-B2F240092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84" y="6023873"/>
            <a:ext cx="3297936" cy="640080"/>
          </a:xfrm>
          <a:prstGeom prst="rect">
            <a:avLst/>
          </a:prstGeom>
        </p:spPr>
      </p:pic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AE2B6027-3145-444E-9D7D-0E12F87C69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69837" y="2687263"/>
            <a:ext cx="3389687" cy="3389687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Gele mosterd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Sinapsis</a:t>
            </a:r>
            <a:r>
              <a:rPr lang="nl-NL" sz="2800" i="1" dirty="0">
                <a:solidFill>
                  <a:schemeClr val="tx1"/>
                </a:solidFill>
              </a:rPr>
              <a:t> alba)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bijna alle grondsoorten geteeld worden</a:t>
            </a:r>
          </a:p>
          <a:p>
            <a:pPr marL="730250" lvl="1" indent="-368300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zure gronden zijn minder geschikt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zaaiperiode: begin augustus tot eind september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zaaizaadhoeveelheid: 15 tot 25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redelijk diep, maar weinig intensieve </a:t>
            </a:r>
            <a:r>
              <a:rPr lang="nl-NL" dirty="0" err="1">
                <a:solidFill>
                  <a:schemeClr val="tx1"/>
                </a:solidFill>
              </a:rPr>
              <a:t>beworteling</a:t>
            </a:r>
            <a:endParaRPr lang="nl-NL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heel gevoelig voor vorst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13642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Gele mosterd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Sinapsis</a:t>
            </a:r>
            <a:r>
              <a:rPr lang="nl-NL" sz="3200" i="1" dirty="0">
                <a:solidFill>
                  <a:schemeClr val="tx1"/>
                </a:solidFill>
              </a:rPr>
              <a:t> alba)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door snelle begingroei meestal niet  nodig</a:t>
            </a:r>
          </a:p>
          <a:p>
            <a:pPr marL="361950" indent="-361950">
              <a:lnSpc>
                <a:spcPct val="150000"/>
              </a:lnSpc>
            </a:pP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totale droge stof productie:</a:t>
            </a:r>
          </a:p>
          <a:p>
            <a:pPr marL="712788" lvl="1" indent="-350838">
              <a:lnSpc>
                <a:spcPts val="2600"/>
              </a:lnSpc>
            </a:pPr>
            <a:r>
              <a:rPr lang="nl-NL" sz="1800" dirty="0"/>
              <a:t>zaai rond half juli: 6,6 ton per hectare</a:t>
            </a:r>
          </a:p>
          <a:p>
            <a:pPr marL="712788" lvl="1" indent="-350838">
              <a:lnSpc>
                <a:spcPts val="2600"/>
              </a:lnSpc>
            </a:pPr>
            <a:r>
              <a:rPr lang="nl-NL" sz="1800" dirty="0"/>
              <a:t>zaai eind augustus: 3 ton per hectare</a:t>
            </a: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effectieve organische stof: 875 kg per hectare </a:t>
            </a:r>
          </a:p>
          <a:p>
            <a:pPr marL="712788" lvl="1" indent="-350838">
              <a:lnSpc>
                <a:spcPts val="26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41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Gele mosterd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Sinapsis</a:t>
            </a:r>
            <a:r>
              <a:rPr lang="nl-NL" sz="3200" i="1" dirty="0">
                <a:solidFill>
                  <a:schemeClr val="tx1"/>
                </a:solidFill>
              </a:rPr>
              <a:t> alba)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stikstofbehoefte (afhankelijk van zaaitijdstip en voorvrucht): 30 tot 50 kg N per hectare</a:t>
            </a:r>
          </a:p>
          <a:p>
            <a:pPr marL="712788" lvl="1" indent="-350838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50 kg N op andere grondsoorten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na onderwerken komt de vertering snel op gang,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waardoor een deel van de stikstof tijdens de winter verloren kan gaan </a:t>
            </a:r>
            <a:r>
              <a:rPr lang="nl-NL" sz="2000" b="1" dirty="0"/>
              <a:t>(geen “stikstof vanggewas”)</a:t>
            </a:r>
          </a:p>
          <a:p>
            <a:pPr marL="712788" lvl="1" indent="-350838">
              <a:lnSpc>
                <a:spcPts val="26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992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Gele mosterd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Sinapsis</a:t>
            </a:r>
            <a:r>
              <a:rPr lang="nl-NL" sz="3200" i="1" dirty="0">
                <a:solidFill>
                  <a:schemeClr val="tx1"/>
                </a:solidFill>
              </a:rPr>
              <a:t> alba)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geschikt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zomerteelt</a:t>
            </a:r>
            <a:r>
              <a:rPr lang="en-GB" dirty="0"/>
              <a:t> op </a:t>
            </a:r>
            <a:r>
              <a:rPr lang="en-GB" dirty="0" err="1"/>
              <a:t>braakpercelen</a:t>
            </a:r>
            <a:r>
              <a:rPr lang="en-GB" dirty="0"/>
              <a:t>, want: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2000" dirty="0" err="1"/>
              <a:t>komt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snel</a:t>
            </a:r>
            <a:r>
              <a:rPr lang="en-GB" sz="2000" dirty="0"/>
              <a:t> in </a:t>
            </a:r>
            <a:r>
              <a:rPr lang="en-GB" sz="2000" dirty="0" err="1"/>
              <a:t>bloei</a:t>
            </a:r>
            <a:r>
              <a:rPr lang="en-GB" sz="2000" dirty="0"/>
              <a:t> 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2000" dirty="0" err="1"/>
              <a:t>heeft</a:t>
            </a:r>
            <a:r>
              <a:rPr lang="en-GB" sz="2000" dirty="0"/>
              <a:t> </a:t>
            </a:r>
            <a:r>
              <a:rPr lang="en-GB" sz="2000" dirty="0" err="1"/>
              <a:t>geen</a:t>
            </a:r>
            <a:r>
              <a:rPr lang="en-GB" sz="2000" dirty="0"/>
              <a:t> </a:t>
            </a:r>
            <a:r>
              <a:rPr lang="en-GB" sz="2000" dirty="0" err="1"/>
              <a:t>hergroei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afmaaien</a:t>
            </a:r>
            <a:r>
              <a:rPr lang="en-GB" sz="2000" dirty="0"/>
              <a:t> of </a:t>
            </a:r>
            <a:r>
              <a:rPr lang="en-GB" sz="2000" dirty="0" err="1"/>
              <a:t>klepelen</a:t>
            </a:r>
            <a:endParaRPr lang="en-GB" sz="2000" dirty="0"/>
          </a:p>
          <a:p>
            <a:pPr marL="712788" lvl="1" indent="-350838">
              <a:lnSpc>
                <a:spcPts val="2600"/>
              </a:lnSpc>
            </a:pPr>
            <a:endParaRPr lang="en-GB" sz="2000" dirty="0"/>
          </a:p>
          <a:p>
            <a:pPr marL="0" indent="-367753">
              <a:lnSpc>
                <a:spcPts val="2600"/>
              </a:lnSpc>
            </a:pPr>
            <a:r>
              <a:rPr lang="en-GB" sz="2000" dirty="0" err="1"/>
              <a:t>rassenkeuze</a:t>
            </a:r>
            <a:r>
              <a:rPr lang="en-GB" sz="2000" dirty="0"/>
              <a:t>:</a:t>
            </a:r>
          </a:p>
          <a:p>
            <a:pPr marL="729703" lvl="1" indent="-367753">
              <a:lnSpc>
                <a:spcPts val="2600"/>
              </a:lnSpc>
            </a:pPr>
            <a:r>
              <a:rPr lang="en-GB" sz="2000" dirty="0" err="1"/>
              <a:t>alle</a:t>
            </a:r>
            <a:r>
              <a:rPr lang="en-GB" sz="2000" dirty="0"/>
              <a:t> </a:t>
            </a:r>
            <a:r>
              <a:rPr lang="en-GB" sz="2000" dirty="0" err="1"/>
              <a:t>rassen</a:t>
            </a:r>
            <a:r>
              <a:rPr lang="en-GB" sz="2000" dirty="0"/>
              <a:t> op de </a:t>
            </a:r>
            <a:r>
              <a:rPr lang="en-GB" sz="2000" dirty="0" err="1"/>
              <a:t>rassenlijst</a:t>
            </a:r>
            <a:r>
              <a:rPr lang="en-GB" sz="2000" dirty="0"/>
              <a:t> </a:t>
            </a:r>
            <a:r>
              <a:rPr lang="en-GB" sz="2000" dirty="0" err="1"/>
              <a:t>zijn</a:t>
            </a:r>
            <a:r>
              <a:rPr lang="en-GB" sz="2000" dirty="0"/>
              <a:t> </a:t>
            </a:r>
            <a:r>
              <a:rPr lang="en-GB" sz="2000" dirty="0" err="1"/>
              <a:t>resistent</a:t>
            </a:r>
            <a:r>
              <a:rPr lang="en-GB" sz="2000" dirty="0"/>
              <a:t> </a:t>
            </a:r>
            <a:r>
              <a:rPr lang="en-GB" sz="2000" dirty="0" err="1"/>
              <a:t>tegen</a:t>
            </a:r>
            <a:r>
              <a:rPr lang="en-GB" sz="2000" dirty="0"/>
              <a:t> het </a:t>
            </a:r>
            <a:br>
              <a:rPr lang="en-GB" sz="2000" dirty="0"/>
            </a:br>
            <a:r>
              <a:rPr lang="en-GB" sz="2000" dirty="0" err="1"/>
              <a:t>witte</a:t>
            </a:r>
            <a:r>
              <a:rPr lang="en-GB" sz="2000" dirty="0"/>
              <a:t> </a:t>
            </a:r>
            <a:r>
              <a:rPr lang="en-GB" sz="2000" dirty="0" err="1"/>
              <a:t>bietencysteaaltje</a:t>
            </a:r>
            <a:endParaRPr lang="en-GB" sz="2000" dirty="0"/>
          </a:p>
          <a:p>
            <a:pPr marL="729703" lvl="1" indent="-367753">
              <a:lnSpc>
                <a:spcPts val="2600"/>
              </a:lnSpc>
            </a:pPr>
            <a:r>
              <a:rPr lang="en-GB" sz="2000" dirty="0" err="1">
                <a:solidFill>
                  <a:schemeClr val="tx1"/>
                </a:solidFill>
              </a:rPr>
              <a:t>bij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zaai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augustus</a:t>
            </a:r>
            <a:r>
              <a:rPr lang="en-GB" sz="2000" dirty="0">
                <a:solidFill>
                  <a:schemeClr val="tx1"/>
                </a:solidFill>
              </a:rPr>
              <a:t> : </a:t>
            </a:r>
            <a:r>
              <a:rPr lang="en-GB" sz="2000" dirty="0" err="1">
                <a:solidFill>
                  <a:schemeClr val="tx1"/>
                </a:solidFill>
              </a:rPr>
              <a:t>k</a:t>
            </a:r>
            <a:r>
              <a:rPr lang="en-GB" sz="2000" dirty="0" err="1"/>
              <a:t>ies</a:t>
            </a:r>
            <a:r>
              <a:rPr lang="en-GB" sz="2000" dirty="0"/>
              <a:t>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ras</a:t>
            </a:r>
            <a:r>
              <a:rPr lang="en-GB" sz="2000" dirty="0"/>
              <a:t> met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hoge</a:t>
            </a:r>
            <a:r>
              <a:rPr lang="en-GB" sz="2000" dirty="0"/>
              <a:t> </a:t>
            </a:r>
            <a:r>
              <a:rPr lang="en-GB" sz="2000" dirty="0" err="1"/>
              <a:t>snelheid</a:t>
            </a:r>
            <a:r>
              <a:rPr lang="en-GB" sz="2000" dirty="0"/>
              <a:t> van </a:t>
            </a:r>
            <a:r>
              <a:rPr lang="en-GB" sz="2000" dirty="0" err="1"/>
              <a:t>grondbedekkking</a:t>
            </a:r>
            <a:endParaRPr lang="en-GB" sz="2000" dirty="0"/>
          </a:p>
          <a:p>
            <a:pPr marL="0" indent="-368300">
              <a:lnSpc>
                <a:spcPts val="2600"/>
              </a:lnSpc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289784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Gele mosterd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100000"/>
              </a:lnSpc>
            </a:pP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400" dirty="0"/>
              <a:t>Gele mosterd is, in tegenstelling tot bladrammenas, een </a:t>
            </a:r>
            <a:r>
              <a:rPr lang="nl-NL" sz="1400" b="1" dirty="0"/>
              <a:t>goede waardplant voor tabaksratelvirus</a:t>
            </a:r>
            <a:r>
              <a:rPr lang="nl-NL" sz="1400" dirty="0"/>
              <a:t>, tijdens de teelt neemt de besmetting van dit virus sterk toe</a:t>
            </a:r>
          </a:p>
          <a:p>
            <a:pPr>
              <a:lnSpc>
                <a:spcPts val="2800"/>
              </a:lnSpc>
            </a:pP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90C728-DF01-4665-83AF-61F0D3A3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137162"/>
            <a:ext cx="8164416" cy="27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23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Gele mosterd en </a:t>
            </a:r>
            <a:r>
              <a:rPr lang="nl-NL" sz="2800" dirty="0" err="1">
                <a:solidFill>
                  <a:schemeClr val="tx1"/>
                </a:solidFill>
              </a:rPr>
              <a:t>bietencysteaaltjes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5555"/>
            <a:ext cx="8405446" cy="502142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Wit </a:t>
            </a:r>
            <a:r>
              <a:rPr lang="nl-NL" dirty="0" err="1"/>
              <a:t>bietencysteaaltje</a:t>
            </a:r>
            <a:r>
              <a:rPr lang="nl-NL" dirty="0"/>
              <a:t> (</a:t>
            </a:r>
            <a:r>
              <a:rPr lang="nl-NL" i="1" dirty="0"/>
              <a:t>H. </a:t>
            </a:r>
            <a:r>
              <a:rPr lang="nl-NL" i="1" dirty="0" err="1"/>
              <a:t>schachtii</a:t>
            </a:r>
            <a:r>
              <a:rPr lang="nl-NL" dirty="0"/>
              <a:t>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dirty="0"/>
              <a:t>bij ‘zomerteelt’ (zaaiperiode: mei, juni, juli) sterke afname van de besmetting (bij goed </a:t>
            </a:r>
            <a:r>
              <a:rPr lang="nl-NL" sz="1800" dirty="0" err="1"/>
              <a:t>doorwortelde</a:t>
            </a:r>
            <a:r>
              <a:rPr lang="nl-NL" sz="1800" dirty="0"/>
              <a:t> bouwvoor)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u="sng" dirty="0"/>
              <a:t>Gele mosterd wordt vrijwel niet geteeld in de zomer, dan wordt de voorkeur gegeven aan bladrammenas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dirty="0"/>
              <a:t>bij ‘herfstteelt’ (zaaiperiode: augustus of september): </a:t>
            </a:r>
            <a:br>
              <a:rPr lang="nl-NL" sz="1800" dirty="0"/>
            </a:br>
            <a:r>
              <a:rPr lang="nl-NL" sz="1800" dirty="0"/>
              <a:t>extra bestrijding vaak gering, afname van besmetting vergelijkbaar met teelt van niet-waardplant</a:t>
            </a:r>
          </a:p>
          <a:p>
            <a:pPr marL="361950" indent="-361950">
              <a:lnSpc>
                <a:spcPct val="150000"/>
              </a:lnSpc>
            </a:pPr>
            <a:r>
              <a:rPr lang="nl-NL" sz="2000" dirty="0"/>
              <a:t>Geel </a:t>
            </a:r>
            <a:r>
              <a:rPr lang="nl-NL" sz="2000" dirty="0" err="1"/>
              <a:t>bietencysteaaltje</a:t>
            </a:r>
            <a:r>
              <a:rPr lang="nl-NL" sz="2000" dirty="0"/>
              <a:t> (</a:t>
            </a:r>
            <a:r>
              <a:rPr lang="nl-NL" sz="2000" i="1" dirty="0"/>
              <a:t>H. </a:t>
            </a:r>
            <a:r>
              <a:rPr lang="nl-NL" sz="2000" i="1" dirty="0" err="1"/>
              <a:t>betae</a:t>
            </a:r>
            <a:r>
              <a:rPr lang="nl-NL" sz="2000" dirty="0"/>
              <a:t>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600" dirty="0"/>
              <a:t>effect is vergelijkbaar met teelt van niet-waardplant</a:t>
            </a:r>
          </a:p>
        </p:txBody>
      </p:sp>
    </p:spTree>
    <p:extLst>
      <p:ext uri="{BB962C8B-B14F-4D97-AF65-F5344CB8AC3E}">
        <p14:creationId xmlns:p14="http://schemas.microsoft.com/office/powerpoint/2010/main" val="32616729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479184"/>
          </a:xfrm>
        </p:spPr>
        <p:txBody>
          <a:bodyPr/>
          <a:lstStyle/>
          <a:p>
            <a:pPr algn="ctr"/>
            <a:r>
              <a:rPr lang="nl-NL" dirty="0"/>
              <a:t>Gele mosterd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500"/>
              </a:lnSpc>
            </a:pPr>
            <a:endParaRPr lang="nl-NL" sz="1800" i="1" dirty="0"/>
          </a:p>
          <a:p>
            <a:pPr>
              <a:lnSpc>
                <a:spcPts val="1500"/>
              </a:lnSpc>
            </a:pPr>
            <a:r>
              <a:rPr lang="nl-NL" sz="1400" dirty="0"/>
              <a:t>Goede waardplant voor knolvoet, sterke vermeerdering van deze schimmel</a:t>
            </a:r>
            <a:endParaRPr lang="nl-NL" sz="1400" i="1" dirty="0"/>
          </a:p>
          <a:p>
            <a:pPr>
              <a:lnSpc>
                <a:spcPts val="1500"/>
              </a:lnSpc>
            </a:pPr>
            <a:r>
              <a:rPr lang="nl-NL" sz="1400" i="1" dirty="0" err="1"/>
              <a:t>Rhizoctonia</a:t>
            </a:r>
            <a:r>
              <a:rPr lang="nl-NL" sz="1400" i="1" dirty="0"/>
              <a:t> </a:t>
            </a:r>
            <a:r>
              <a:rPr lang="nl-NL" sz="1400" i="1" dirty="0" err="1"/>
              <a:t>solani</a:t>
            </a:r>
            <a:r>
              <a:rPr lang="nl-NL" sz="1400" i="1" dirty="0"/>
              <a:t> </a:t>
            </a:r>
            <a:r>
              <a:rPr lang="nl-NL" sz="1400" dirty="0"/>
              <a:t>AG 2-2 vermeerdert matig op bladrammenas</a:t>
            </a:r>
          </a:p>
          <a:p>
            <a:pPr marL="715963" lvl="1" indent="-354013">
              <a:lnSpc>
                <a:spcPts val="1500"/>
              </a:lnSpc>
            </a:pPr>
            <a:r>
              <a:rPr lang="nl-NL" sz="1200" dirty="0"/>
              <a:t>Suikerbiet, peen, schorsneer gladiool en lelie zijn schadegevoelig voor deze schimmel</a:t>
            </a:r>
          </a:p>
          <a:p>
            <a:pPr>
              <a:lnSpc>
                <a:spcPts val="1500"/>
              </a:lnSpc>
            </a:pPr>
            <a:r>
              <a:rPr lang="nl-NL" sz="1400" i="1" dirty="0" err="1"/>
              <a:t>Sclerotinia</a:t>
            </a:r>
            <a:r>
              <a:rPr lang="nl-NL" sz="1400" i="1" dirty="0"/>
              <a:t> </a:t>
            </a:r>
            <a:r>
              <a:rPr lang="nl-NL" sz="1400" i="1" dirty="0" err="1"/>
              <a:t>sclerotiorum</a:t>
            </a:r>
            <a:r>
              <a:rPr lang="nl-NL" sz="1400" i="1" dirty="0"/>
              <a:t> </a:t>
            </a:r>
            <a:r>
              <a:rPr lang="nl-NL" sz="1400" dirty="0"/>
              <a:t>(rattenkeutelziekte) vermeerdert sterk op bladrammenas </a:t>
            </a:r>
          </a:p>
          <a:p>
            <a:pPr marL="715963" lvl="1" indent="-354013">
              <a:lnSpc>
                <a:spcPts val="1500"/>
              </a:lnSpc>
              <a:tabLst>
                <a:tab pos="630238" algn="l"/>
                <a:tab pos="715963" algn="l"/>
              </a:tabLst>
            </a:pPr>
            <a:r>
              <a:rPr lang="nl-NL" sz="1200" dirty="0"/>
              <a:t>Aardappel, witlof, erwten en bonen zijn (heel) gevoelig voor deze schimmel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4F65AC-3B6D-4EA2-86DC-5624370D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88" y="981085"/>
            <a:ext cx="7148926" cy="30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40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4"/>
            <a:ext cx="8496300" cy="840125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Bladkool (</a:t>
            </a:r>
            <a:r>
              <a:rPr lang="nl-NL" sz="3200" i="1" dirty="0" err="1">
                <a:solidFill>
                  <a:schemeClr val="tx1"/>
                </a:solidFill>
              </a:rPr>
              <a:t>Brassica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 smtClean="0">
                <a:solidFill>
                  <a:schemeClr val="tx1"/>
                </a:solidFill>
              </a:rPr>
              <a:t>napus</a:t>
            </a:r>
            <a:r>
              <a:rPr lang="nl-NL" sz="3200" i="1" dirty="0" smtClean="0">
                <a:solidFill>
                  <a:schemeClr val="tx1"/>
                </a:solidFill>
              </a:rPr>
              <a:t>)</a:t>
            </a:r>
            <a:endParaRPr lang="nl-NL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636ADE-31B4-40C8-84FC-5EF3B4BAD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77" y="1207698"/>
            <a:ext cx="6582745" cy="49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3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Bladkool (</a:t>
            </a:r>
            <a:r>
              <a:rPr lang="nl-NL" sz="2800" i="1" dirty="0" err="1">
                <a:solidFill>
                  <a:schemeClr val="tx1"/>
                </a:solidFill>
              </a:rPr>
              <a:t>Brassica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napus</a:t>
            </a:r>
            <a:r>
              <a:rPr lang="nl-NL" sz="2800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veel grondsoorten geteeld worden</a:t>
            </a:r>
          </a:p>
          <a:p>
            <a:pPr marL="730250" lvl="1" indent="-368300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niet op veengrond</a:t>
            </a:r>
          </a:p>
          <a:p>
            <a:pPr marL="730250" lvl="1" indent="-368300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zandgrond: pH-</a:t>
            </a:r>
            <a:r>
              <a:rPr lang="nl-NL" sz="2000" dirty="0" err="1">
                <a:solidFill>
                  <a:schemeClr val="tx1"/>
                </a:solidFill>
              </a:rPr>
              <a:t>KCl</a:t>
            </a:r>
            <a:r>
              <a:rPr lang="nl-NL" sz="2000" dirty="0">
                <a:solidFill>
                  <a:schemeClr val="tx1"/>
                </a:solidFill>
              </a:rPr>
              <a:t> minstens 4,5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zaaiperiode: begin juli tot eind september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zaaizaadhoeveelheid: 8 tot 12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dirty="0" err="1">
                <a:solidFill>
                  <a:schemeClr val="tx1"/>
                </a:solidFill>
              </a:rPr>
              <a:t>beworteling</a:t>
            </a:r>
            <a:r>
              <a:rPr lang="nl-NL" dirty="0">
                <a:solidFill>
                  <a:schemeClr val="tx1"/>
                </a:solidFill>
              </a:rPr>
              <a:t> niet heel intensief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rassen variëren in vorstgevoeligheid: van vrij gevoelig tot weinig gevoelig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5734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Bladkool (</a:t>
            </a:r>
            <a:r>
              <a:rPr lang="nl-NL" sz="2800" i="1" dirty="0" err="1">
                <a:solidFill>
                  <a:schemeClr val="tx1"/>
                </a:solidFill>
              </a:rPr>
              <a:t>Brassica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napus</a:t>
            </a:r>
            <a:r>
              <a:rPr lang="nl-NL" sz="2800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door snelle begingroei meestal niet  nodig</a:t>
            </a:r>
          </a:p>
          <a:p>
            <a:pPr marL="361950" indent="-361950">
              <a:lnSpc>
                <a:spcPct val="150000"/>
              </a:lnSpc>
            </a:pP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totale droge stof productie: 4000 kg per hectare</a:t>
            </a: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effectieve organische stof: 850 kg per hectare</a:t>
            </a:r>
          </a:p>
          <a:p>
            <a:pPr marL="712788" lvl="1" indent="-350838">
              <a:lnSpc>
                <a:spcPts val="26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080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Bladrammenas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Raphanus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sativus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158BB2-AB59-47BE-A235-D316C6160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" y="1165177"/>
            <a:ext cx="7211683" cy="48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4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Bladkool (</a:t>
            </a:r>
            <a:r>
              <a:rPr lang="nl-NL" i="1" dirty="0" err="1"/>
              <a:t>Brassica</a:t>
            </a:r>
            <a:r>
              <a:rPr lang="nl-NL" i="1" dirty="0"/>
              <a:t> </a:t>
            </a:r>
            <a:r>
              <a:rPr lang="nl-NL" i="1" dirty="0" err="1"/>
              <a:t>napus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stikstofbehoefte (afhankelijk van zaaitijdstip en voorvrucht): 50 tot 80 kg N per hectare</a:t>
            </a:r>
          </a:p>
          <a:p>
            <a:pPr marL="712788" lvl="1" indent="-350838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sz="2000" dirty="0">
                <a:solidFill>
                  <a:schemeClr val="tx1"/>
                </a:solidFill>
              </a:rPr>
            </a:br>
            <a:r>
              <a:rPr lang="nl-NL" sz="2000" dirty="0">
                <a:solidFill>
                  <a:schemeClr val="tx1"/>
                </a:solidFill>
              </a:rPr>
              <a:t>50 kg N op andere grondsoorten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heeft relatief hoge C/N-verhouding, na onderwerken verloopt de afbraak traag. </a:t>
            </a:r>
          </a:p>
          <a:p>
            <a:pPr marL="361950" indent="-361950">
              <a:lnSpc>
                <a:spcPts val="26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ts val="2600"/>
              </a:lnSpc>
            </a:pPr>
            <a:r>
              <a:rPr lang="nl-NL" sz="2000" dirty="0">
                <a:solidFill>
                  <a:schemeClr val="tx1"/>
                </a:solidFill>
              </a:rPr>
              <a:t>stikstof komt langzaam vrij (goed “stikstof vanggewas”)</a:t>
            </a:r>
          </a:p>
          <a:p>
            <a:pPr marL="712788" lvl="1" indent="-350838">
              <a:lnSpc>
                <a:spcPts val="26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98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Bladkool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100000"/>
              </a:lnSpc>
            </a:pPr>
            <a:r>
              <a:rPr lang="nl-NL" sz="1400" dirty="0"/>
              <a:t>Er zijn geen onderzoeksgegevens over bladkool en </a:t>
            </a:r>
            <a:r>
              <a:rPr lang="nl-NL" sz="1400" b="1" dirty="0"/>
              <a:t>wit </a:t>
            </a:r>
            <a:r>
              <a:rPr lang="nl-NL" sz="1400" b="1" dirty="0" err="1"/>
              <a:t>bietencysteaaltje</a:t>
            </a:r>
            <a:r>
              <a:rPr lang="nl-NL" sz="1400" dirty="0"/>
              <a:t>. </a:t>
            </a:r>
            <a:br>
              <a:rPr lang="nl-NL" sz="1400" dirty="0"/>
            </a:br>
            <a:r>
              <a:rPr lang="nl-NL" sz="1400" dirty="0"/>
              <a:t>Bladkool wordt geselecteerd uit koolzaad. Koolzaad vermeerdert deze aaltjes sterk.</a:t>
            </a:r>
            <a:br>
              <a:rPr lang="nl-NL" sz="1400" dirty="0"/>
            </a:br>
            <a:r>
              <a:rPr lang="nl-NL" sz="1400" dirty="0"/>
              <a:t>De </a:t>
            </a:r>
            <a:r>
              <a:rPr lang="nl-NL" sz="1400" u="sng" dirty="0"/>
              <a:t>verwachting</a:t>
            </a:r>
            <a:r>
              <a:rPr lang="nl-NL" sz="1400" dirty="0"/>
              <a:t> is dat ook bladkool witte bietencysteaaltjes kan vermeerderen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Er zijn geen onderzoeksgegevens over bladkool en </a:t>
            </a:r>
            <a:r>
              <a:rPr lang="nl-NL" sz="1400" b="1" dirty="0"/>
              <a:t>tabaksratelvirus</a:t>
            </a:r>
            <a:r>
              <a:rPr lang="nl-NL" sz="1400" dirty="0"/>
              <a:t>. Omdat koolzaad dit virus kan vermeerderen, is de </a:t>
            </a:r>
            <a:r>
              <a:rPr lang="nl-NL" sz="1400" u="sng" dirty="0"/>
              <a:t>verwachting</a:t>
            </a:r>
            <a:r>
              <a:rPr lang="nl-NL" sz="1400" dirty="0"/>
              <a:t> dat bladkool tabaksratelvirus ook kan vermeerderen</a:t>
            </a: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E5F308-EC64-4BB0-A6D0-5AD3D6CA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4" y="1164501"/>
            <a:ext cx="8014651" cy="24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Bladkool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500"/>
              </a:lnSpc>
            </a:pPr>
            <a:endParaRPr lang="nl-NL" sz="1800" i="1" dirty="0"/>
          </a:p>
          <a:p>
            <a:pPr>
              <a:lnSpc>
                <a:spcPts val="1500"/>
              </a:lnSpc>
            </a:pPr>
            <a:r>
              <a:rPr lang="nl-NL" sz="1400" dirty="0"/>
              <a:t>Goede waardplant voor knolvoet, sterke vermeerdering van deze schimmel</a:t>
            </a:r>
            <a:endParaRPr lang="nl-NL" sz="1400" i="1" dirty="0"/>
          </a:p>
          <a:p>
            <a:pPr>
              <a:lnSpc>
                <a:spcPts val="1500"/>
              </a:lnSpc>
            </a:pPr>
            <a:r>
              <a:rPr lang="nl-NL" sz="1400" i="1" dirty="0" err="1"/>
              <a:t>Rhizoctonia</a:t>
            </a:r>
            <a:r>
              <a:rPr lang="nl-NL" sz="1400" i="1" dirty="0"/>
              <a:t> </a:t>
            </a:r>
            <a:r>
              <a:rPr lang="nl-NL" sz="1400" i="1" dirty="0" err="1"/>
              <a:t>solani</a:t>
            </a:r>
            <a:r>
              <a:rPr lang="nl-NL" sz="1400" i="1" dirty="0"/>
              <a:t> </a:t>
            </a:r>
            <a:r>
              <a:rPr lang="nl-NL" sz="1400" dirty="0"/>
              <a:t>AG 2-2 vermeerdert slecht op bladkool</a:t>
            </a:r>
          </a:p>
          <a:p>
            <a:pPr>
              <a:lnSpc>
                <a:spcPts val="1500"/>
              </a:lnSpc>
            </a:pPr>
            <a:r>
              <a:rPr lang="nl-NL" sz="1400" i="1" dirty="0" err="1"/>
              <a:t>Sclerotinia</a:t>
            </a:r>
            <a:r>
              <a:rPr lang="nl-NL" sz="1400" i="1" dirty="0"/>
              <a:t> </a:t>
            </a:r>
            <a:r>
              <a:rPr lang="nl-NL" sz="1400" i="1" dirty="0" err="1"/>
              <a:t>sclerotiorum</a:t>
            </a:r>
            <a:r>
              <a:rPr lang="nl-NL" sz="1400" i="1" dirty="0"/>
              <a:t> </a:t>
            </a:r>
            <a:r>
              <a:rPr lang="nl-NL" sz="1400" dirty="0"/>
              <a:t>(rattenkeutelziekte) vermeerdert sterk op bladkool</a:t>
            </a:r>
          </a:p>
          <a:p>
            <a:pPr marL="715963" lvl="1" indent="-354013">
              <a:lnSpc>
                <a:spcPts val="1500"/>
              </a:lnSpc>
              <a:tabLst>
                <a:tab pos="630238" algn="l"/>
                <a:tab pos="715963" algn="l"/>
              </a:tabLst>
            </a:pPr>
            <a:r>
              <a:rPr lang="nl-NL" sz="1200" dirty="0"/>
              <a:t>Aardappel, witlof, erwten en bonen zijn (heel) gevoelig voor deze schimmel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CD99F33-7612-417A-835A-F426599C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10" y="1121435"/>
            <a:ext cx="7018895" cy="26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20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5"/>
            <a:ext cx="8496300" cy="571504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Zwaardherik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Eruca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sativa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FA2D2E-407C-4B0D-9B99-4942D5FBC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1" y="965314"/>
            <a:ext cx="3795621" cy="50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Zwaardherik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Eruca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sativa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0" indent="-367753">
              <a:lnSpc>
                <a:spcPct val="200000"/>
              </a:lnSpc>
            </a:pPr>
            <a:r>
              <a:rPr lang="nl-NL" dirty="0"/>
              <a:t>wordt ook wel raketsla of rucola genoemd</a:t>
            </a:r>
          </a:p>
          <a:p>
            <a:pPr marL="0" indent="-367753">
              <a:lnSpc>
                <a:spcPct val="200000"/>
              </a:lnSpc>
            </a:pPr>
            <a:r>
              <a:rPr lang="nl-NL" dirty="0"/>
              <a:t>zaaiperiode: begin juli tot eind september</a:t>
            </a:r>
          </a:p>
          <a:p>
            <a:pPr marL="0" indent="-367753">
              <a:lnSpc>
                <a:spcPct val="200000"/>
              </a:lnSpc>
            </a:pPr>
            <a:r>
              <a:rPr lang="nl-NL" dirty="0"/>
              <a:t>zaaizaadhoeveelheid: 8 tot 10 kg per hectare</a:t>
            </a:r>
          </a:p>
          <a:p>
            <a:pPr marL="0" indent="-367753">
              <a:lnSpc>
                <a:spcPct val="200000"/>
              </a:lnSpc>
            </a:pPr>
            <a:r>
              <a:rPr lang="nl-NL" dirty="0" err="1">
                <a:solidFill>
                  <a:schemeClr val="tx1"/>
                </a:solidFill>
              </a:rPr>
              <a:t>beworteling</a:t>
            </a:r>
            <a:r>
              <a:rPr lang="nl-NL" dirty="0">
                <a:solidFill>
                  <a:schemeClr val="tx1"/>
                </a:solidFill>
              </a:rPr>
              <a:t>: geen informatie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/>
              <a:t>gevoelig voor vorst</a:t>
            </a:r>
          </a:p>
        </p:txBody>
      </p:sp>
    </p:spTree>
    <p:extLst>
      <p:ext uri="{BB962C8B-B14F-4D97-AF65-F5344CB8AC3E}">
        <p14:creationId xmlns:p14="http://schemas.microsoft.com/office/powerpoint/2010/main" val="3805254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Zwaardherik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Eruca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sativa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door snelle begingroei meestal niet  nodig</a:t>
            </a:r>
          </a:p>
          <a:p>
            <a:pPr marL="361950" indent="-361950">
              <a:lnSpc>
                <a:spcPct val="150000"/>
              </a:lnSpc>
            </a:pP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bovengrondse droge stof productie: ongeveer 2000 kg per hectare</a:t>
            </a: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effectieve organische stof: ruim 500 kg per hectare</a:t>
            </a:r>
            <a:endParaRPr lang="nl-NL" dirty="0">
              <a:solidFill>
                <a:srgbClr val="FF0000"/>
              </a:solidFill>
            </a:endParaRPr>
          </a:p>
          <a:p>
            <a:pPr marL="712788" lvl="1" indent="-350838">
              <a:lnSpc>
                <a:spcPts val="26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721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479185"/>
          </a:xfrm>
        </p:spPr>
        <p:txBody>
          <a:bodyPr/>
          <a:lstStyle/>
          <a:p>
            <a:pPr algn="ctr"/>
            <a:r>
              <a:rPr lang="nl-NL" dirty="0"/>
              <a:t>Zwaardherik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100000"/>
              </a:lnSpc>
            </a:pPr>
            <a:r>
              <a:rPr lang="nl-NL" sz="1400" dirty="0"/>
              <a:t>In kasonderzoek van het IRS bleken er rasverschillen te zijn in vermeerdering van witte en gele </a:t>
            </a:r>
            <a:r>
              <a:rPr lang="nl-NL" sz="1400" dirty="0" err="1"/>
              <a:t>bietencysteaaltjes</a:t>
            </a:r>
            <a:r>
              <a:rPr lang="nl-NL" sz="1400" dirty="0"/>
              <a:t>: het ras </a:t>
            </a:r>
            <a:r>
              <a:rPr lang="nl-NL" sz="1400" dirty="0" err="1"/>
              <a:t>Nemat</a:t>
            </a:r>
            <a:r>
              <a:rPr lang="nl-NL" sz="1400" dirty="0"/>
              <a:t> vermeerderde beide cysteaaltjes matig, het ras Trio vermeerderde beide cysteaaltjes zeer slecht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De rassen Trio en </a:t>
            </a:r>
            <a:r>
              <a:rPr lang="nl-NL" sz="1400" dirty="0" err="1"/>
              <a:t>Nemat</a:t>
            </a:r>
            <a:r>
              <a:rPr lang="nl-NL" sz="1400" dirty="0"/>
              <a:t> hebben een hoog niveau van resistentie tegen </a:t>
            </a:r>
            <a:r>
              <a:rPr lang="nl-NL" sz="1400" i="1" dirty="0"/>
              <a:t>M. </a:t>
            </a:r>
            <a:r>
              <a:rPr lang="nl-NL" sz="1400" i="1" dirty="0" err="1"/>
              <a:t>chitwoodi</a:t>
            </a:r>
            <a:endParaRPr lang="nl-NL" sz="1400" i="1" dirty="0"/>
          </a:p>
          <a:p>
            <a:pPr>
              <a:lnSpc>
                <a:spcPct val="100000"/>
              </a:lnSpc>
            </a:pPr>
            <a:r>
              <a:rPr lang="nl-NL" sz="1400" dirty="0"/>
              <a:t>Het ras Trio leek in kasproeven een hogere resistentie te hebben tegen </a:t>
            </a:r>
            <a:r>
              <a:rPr lang="nl-NL" sz="1400" i="1" dirty="0"/>
              <a:t>M. </a:t>
            </a:r>
            <a:r>
              <a:rPr lang="nl-NL" sz="1400" i="1" dirty="0" err="1"/>
              <a:t>fallax</a:t>
            </a:r>
            <a:r>
              <a:rPr lang="nl-NL" sz="1400" i="1" dirty="0"/>
              <a:t> </a:t>
            </a:r>
            <a:r>
              <a:rPr lang="nl-NL" sz="1400" dirty="0"/>
              <a:t>dan het ras </a:t>
            </a:r>
            <a:r>
              <a:rPr lang="nl-NL" sz="1400" dirty="0" err="1"/>
              <a:t>Nemat</a:t>
            </a:r>
            <a:r>
              <a:rPr lang="nl-NL" sz="1400" dirty="0"/>
              <a:t>.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In Engelse kasproeven leek zwaardherik </a:t>
            </a:r>
            <a:r>
              <a:rPr lang="nl-NL" sz="1400" i="1" dirty="0"/>
              <a:t>M. </a:t>
            </a:r>
            <a:r>
              <a:rPr lang="nl-NL" sz="1400" i="1" dirty="0" err="1"/>
              <a:t>hapla</a:t>
            </a:r>
            <a:r>
              <a:rPr lang="nl-NL" sz="1400" i="1" dirty="0"/>
              <a:t> </a:t>
            </a:r>
            <a:r>
              <a:rPr lang="nl-NL" sz="1400" dirty="0"/>
              <a:t>slecht te vermeerderen.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48259D-4106-4EB8-9228-1B984358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3" y="838307"/>
            <a:ext cx="8078504" cy="28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19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5"/>
            <a:ext cx="84963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Ethiopische mosterd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Brassica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carinata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researchgate.net/profile/Giuliano_Mosca/publication/259543715/figure/fig7/AS:668693646299148@1536440397662/Brassica-carinata-plants-at-flowering-characterised-by-simultaneous-presence-of-white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1142682"/>
            <a:ext cx="6096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477691" y="6174377"/>
            <a:ext cx="2054044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050" dirty="0" smtClean="0">
                <a:latin typeface="Verdana" pitchFamily="34" charset="0"/>
              </a:rPr>
              <a:t>Foto: </a:t>
            </a:r>
            <a:r>
              <a:rPr lang="nl-NL" sz="1050" dirty="0" err="1" smtClean="0">
                <a:latin typeface="Verdana" pitchFamily="34" charset="0"/>
              </a:rPr>
              <a:t>Giuliano</a:t>
            </a:r>
            <a:r>
              <a:rPr lang="nl-NL" sz="1050" dirty="0" smtClean="0">
                <a:latin typeface="Verdana" pitchFamily="34" charset="0"/>
              </a:rPr>
              <a:t> </a:t>
            </a:r>
            <a:r>
              <a:rPr lang="nl-NL" sz="1050" dirty="0" err="1" smtClean="0">
                <a:latin typeface="Verdana" pitchFamily="34" charset="0"/>
              </a:rPr>
              <a:t>Mosca</a:t>
            </a:r>
            <a:endParaRPr lang="nl-NL" sz="105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5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Ethiopische mosterd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Brassica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carinata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061049"/>
            <a:ext cx="8684809" cy="5046454"/>
          </a:xfrm>
        </p:spPr>
        <p:txBody>
          <a:bodyPr/>
          <a:lstStyle/>
          <a:p>
            <a:pPr marL="361950" indent="-361950">
              <a:lnSpc>
                <a:spcPts val="5000"/>
              </a:lnSpc>
            </a:pPr>
            <a:r>
              <a:rPr lang="nl-NL" dirty="0"/>
              <a:t>ook wel </a:t>
            </a:r>
            <a:r>
              <a:rPr lang="nl-NL" dirty="0" err="1"/>
              <a:t>Abessijnse</a:t>
            </a:r>
            <a:r>
              <a:rPr lang="nl-NL" dirty="0"/>
              <a:t> mosterd of </a:t>
            </a:r>
            <a:r>
              <a:rPr lang="nl-NL" dirty="0" err="1"/>
              <a:t>Abessijnse</a:t>
            </a:r>
            <a:r>
              <a:rPr lang="nl-NL" dirty="0"/>
              <a:t> kool genoemd</a:t>
            </a:r>
          </a:p>
          <a:p>
            <a:pPr marL="366713" indent="-366713">
              <a:lnSpc>
                <a:spcPts val="4500"/>
              </a:lnSpc>
            </a:pPr>
            <a:r>
              <a:rPr lang="nl-NL" dirty="0"/>
              <a:t>kan goed op zandgrond geteeld worden; over teelt op andere grondsoorten is geen informatie beschikbaar</a:t>
            </a:r>
          </a:p>
          <a:p>
            <a:pPr marL="366713" indent="-366713">
              <a:lnSpc>
                <a:spcPts val="5000"/>
              </a:lnSpc>
            </a:pPr>
            <a:r>
              <a:rPr lang="nl-NL" dirty="0"/>
              <a:t>zaaiperiode: begin april tot eind augustus</a:t>
            </a:r>
          </a:p>
          <a:p>
            <a:pPr marL="0" indent="-367753">
              <a:lnSpc>
                <a:spcPts val="5000"/>
              </a:lnSpc>
            </a:pPr>
            <a:r>
              <a:rPr lang="nl-NL" dirty="0"/>
              <a:t>zaaizaadhoeveelheid: 12 tot 15 kg per hectare</a:t>
            </a:r>
          </a:p>
          <a:p>
            <a:pPr marL="366713" indent="-366713">
              <a:lnSpc>
                <a:spcPts val="5000"/>
              </a:lnSpc>
            </a:pPr>
            <a:r>
              <a:rPr lang="nl-NL" dirty="0"/>
              <a:t>heeft lange vegetatieve periode, de kans op zaadvorming is daardoor gering</a:t>
            </a:r>
          </a:p>
        </p:txBody>
      </p:sp>
    </p:spTree>
    <p:extLst>
      <p:ext uri="{BB962C8B-B14F-4D97-AF65-F5344CB8AC3E}">
        <p14:creationId xmlns:p14="http://schemas.microsoft.com/office/powerpoint/2010/main" val="7375777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Ethiopische mosterd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Brassica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carinata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717" y="1093658"/>
            <a:ext cx="8405446" cy="5024175"/>
          </a:xfrm>
        </p:spPr>
        <p:txBody>
          <a:bodyPr/>
          <a:lstStyle/>
          <a:p>
            <a:pPr marL="361950" indent="-361950">
              <a:lnSpc>
                <a:spcPct val="200000"/>
              </a:lnSpc>
            </a:pPr>
            <a:r>
              <a:rPr lang="nl-NL" dirty="0"/>
              <a:t>wortelt vrij diep</a:t>
            </a:r>
          </a:p>
          <a:p>
            <a:pPr marL="366713" indent="-366713">
              <a:lnSpc>
                <a:spcPct val="200000"/>
              </a:lnSpc>
            </a:pPr>
            <a:r>
              <a:rPr lang="nl-NL" dirty="0"/>
              <a:t>is vorstgevoelig</a:t>
            </a:r>
          </a:p>
          <a:p>
            <a:pPr marL="366713" indent="-366713">
              <a:lnSpc>
                <a:spcPct val="200000"/>
              </a:lnSpc>
            </a:pPr>
            <a:r>
              <a:rPr lang="nl-NL" dirty="0"/>
              <a:t>onkruidbestrijding is door snelle begingroei en goede onkruidonderdrukking meestal niet nodig</a:t>
            </a:r>
          </a:p>
          <a:p>
            <a:pPr marL="366713" indent="-366713">
              <a:lnSpc>
                <a:spcPct val="200000"/>
              </a:lnSpc>
            </a:pPr>
            <a:r>
              <a:rPr lang="nl-NL" dirty="0"/>
              <a:t>bovengrondse </a:t>
            </a:r>
            <a:r>
              <a:rPr lang="nl-NL" dirty="0" err="1"/>
              <a:t>drogestof</a:t>
            </a:r>
            <a:r>
              <a:rPr lang="nl-NL" dirty="0"/>
              <a:t> opbrengst: ongeveer 4 ton per hectare; effectieve organische stof: onbekend.</a:t>
            </a:r>
          </a:p>
          <a:p>
            <a:pPr marL="366713" indent="-366713">
              <a:lnSpc>
                <a:spcPct val="200000"/>
              </a:lnSpc>
            </a:pPr>
            <a:endParaRPr lang="nl-NL" dirty="0"/>
          </a:p>
          <a:p>
            <a:pPr marL="366713" indent="-366713">
              <a:lnSpc>
                <a:spcPct val="20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097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Bladrammenas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Raphanus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sativus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alle grondsoorten geteeld worden</a:t>
            </a:r>
            <a:endParaRPr lang="nl-NL" sz="2000" dirty="0">
              <a:solidFill>
                <a:schemeClr val="tx1"/>
              </a:solidFill>
            </a:endParaRP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zaaiperiode: begin mei tot half september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zaaizaadhoeveelheid: 20 tot 50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vrij diepe penwortel, beperkte hoeveelheid zijwortels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gevoelig voor vorst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door snelle begingroei meestal niet nodig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16169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55" y="189030"/>
            <a:ext cx="8785007" cy="775685"/>
          </a:xfrm>
        </p:spPr>
        <p:txBody>
          <a:bodyPr/>
          <a:lstStyle/>
          <a:p>
            <a:pPr algn="ctr"/>
            <a:r>
              <a:rPr lang="nl-NL" sz="2400" dirty="0"/>
              <a:t>Ethiopische mosterd: aaltjes en bodemschimmels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717" y="964716"/>
            <a:ext cx="8405446" cy="5153118"/>
          </a:xfrm>
        </p:spPr>
        <p:txBody>
          <a:bodyPr/>
          <a:lstStyle/>
          <a:p>
            <a:pPr marL="361950" indent="-361950">
              <a:lnSpc>
                <a:spcPct val="200000"/>
              </a:lnSpc>
            </a:pPr>
            <a:endParaRPr lang="nl-NL" dirty="0"/>
          </a:p>
          <a:p>
            <a:pPr marL="361950" indent="-361950">
              <a:lnSpc>
                <a:spcPct val="200000"/>
              </a:lnSpc>
            </a:pPr>
            <a:endParaRPr lang="nl-NL" dirty="0"/>
          </a:p>
          <a:p>
            <a:pPr marL="361950" indent="-361950">
              <a:lnSpc>
                <a:spcPct val="200000"/>
              </a:lnSpc>
            </a:pPr>
            <a:endParaRPr lang="nl-NL" dirty="0"/>
          </a:p>
          <a:p>
            <a:pPr>
              <a:lnSpc>
                <a:spcPct val="200000"/>
              </a:lnSpc>
            </a:pPr>
            <a:r>
              <a:rPr lang="nl-NL" sz="1400" dirty="0"/>
              <a:t>in kasproeven van het IRS vermeerderden witte en gele </a:t>
            </a:r>
            <a:r>
              <a:rPr lang="nl-NL" sz="1400" dirty="0" err="1"/>
              <a:t>bietencysteaaltjes</a:t>
            </a:r>
            <a:r>
              <a:rPr lang="nl-NL" sz="1400" dirty="0"/>
              <a:t> zich sterk</a:t>
            </a:r>
          </a:p>
          <a:p>
            <a:pPr>
              <a:lnSpc>
                <a:spcPct val="200000"/>
              </a:lnSpc>
            </a:pPr>
            <a:endParaRPr lang="nl-NL" sz="1400" dirty="0"/>
          </a:p>
          <a:p>
            <a:pPr>
              <a:lnSpc>
                <a:spcPct val="200000"/>
              </a:lnSpc>
            </a:pPr>
            <a:r>
              <a:rPr lang="nl-NL" sz="1400" dirty="0"/>
              <a:t>lijkt heel vatbaar en schadegevoelig voor knolvoet (</a:t>
            </a:r>
            <a:r>
              <a:rPr lang="nl-NL" sz="1400" i="1" dirty="0" err="1"/>
              <a:t>Plasmodiophora</a:t>
            </a:r>
            <a:r>
              <a:rPr lang="nl-NL" sz="1400" i="1" dirty="0"/>
              <a:t> </a:t>
            </a:r>
            <a:r>
              <a:rPr lang="nl-NL" sz="1400" i="1" dirty="0" err="1"/>
              <a:t>brassicae</a:t>
            </a:r>
            <a:r>
              <a:rPr lang="nl-NL" sz="1400" dirty="0"/>
              <a:t>)</a:t>
            </a:r>
          </a:p>
          <a:p>
            <a:pPr>
              <a:lnSpc>
                <a:spcPct val="200000"/>
              </a:lnSpc>
            </a:pPr>
            <a:r>
              <a:rPr lang="nl-NL" sz="1400" dirty="0"/>
              <a:t>lijkt vatbaar en schadegevoelig voor rattenkeutelziekte (</a:t>
            </a:r>
            <a:r>
              <a:rPr lang="nl-NL" sz="1400" i="1" dirty="0" err="1"/>
              <a:t>Sclerotinia</a:t>
            </a:r>
            <a:r>
              <a:rPr lang="nl-NL" sz="1400" i="1" dirty="0"/>
              <a:t> </a:t>
            </a:r>
            <a:r>
              <a:rPr lang="nl-NL" sz="1400" i="1" dirty="0" err="1"/>
              <a:t>sclerotiorum</a:t>
            </a:r>
            <a:r>
              <a:rPr lang="nl-NL" sz="1400" dirty="0"/>
              <a:t>)</a:t>
            </a:r>
          </a:p>
          <a:p>
            <a:pPr marL="366713" indent="-366713">
              <a:lnSpc>
                <a:spcPct val="200000"/>
              </a:lnSpc>
            </a:pPr>
            <a:endParaRPr lang="nl-NL" dirty="0"/>
          </a:p>
          <a:p>
            <a:pPr marL="366713" indent="-366713">
              <a:lnSpc>
                <a:spcPct val="200000"/>
              </a:lnSpc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4AAE6D-7104-460F-9943-BDCD637E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7" y="1041159"/>
            <a:ext cx="8276788" cy="25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648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Bladrammenas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Raphanus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sativus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totale droge stof productie: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1800" dirty="0" err="1"/>
              <a:t>zaai</a:t>
            </a:r>
            <a:r>
              <a:rPr lang="en-GB" sz="1800" dirty="0"/>
              <a:t> </a:t>
            </a:r>
            <a:r>
              <a:rPr lang="en-GB" sz="1800" dirty="0" err="1"/>
              <a:t>rond</a:t>
            </a:r>
            <a:r>
              <a:rPr lang="en-GB" sz="1800" dirty="0"/>
              <a:t> half </a:t>
            </a:r>
            <a:r>
              <a:rPr lang="en-GB" sz="1800" dirty="0" err="1"/>
              <a:t>juli</a:t>
            </a:r>
            <a:r>
              <a:rPr lang="en-GB" sz="1800" dirty="0"/>
              <a:t>: 8 ton per hectare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1800" dirty="0" err="1"/>
              <a:t>zaai</a:t>
            </a:r>
            <a:r>
              <a:rPr lang="en-GB" sz="1800" dirty="0"/>
              <a:t> </a:t>
            </a:r>
            <a:r>
              <a:rPr lang="en-GB" sz="1800" dirty="0" err="1"/>
              <a:t>eind</a:t>
            </a:r>
            <a:r>
              <a:rPr lang="en-GB" sz="1800" dirty="0"/>
              <a:t> </a:t>
            </a:r>
            <a:r>
              <a:rPr lang="en-GB" sz="1800" dirty="0" err="1"/>
              <a:t>augustus</a:t>
            </a:r>
            <a:r>
              <a:rPr lang="en-GB" sz="1800" dirty="0"/>
              <a:t>: 3 ton per hectare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effectieve organische stof: 875 kg per hectare 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2000" dirty="0" err="1">
                <a:solidFill>
                  <a:schemeClr val="tx1"/>
                </a:solidFill>
              </a:rPr>
              <a:t>stikstofbehoefte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afhankelijk</a:t>
            </a:r>
            <a:r>
              <a:rPr lang="en-GB" sz="2000" dirty="0">
                <a:solidFill>
                  <a:schemeClr val="tx1"/>
                </a:solidFill>
              </a:rPr>
              <a:t> van </a:t>
            </a:r>
            <a:r>
              <a:rPr lang="en-GB" sz="2000" dirty="0" err="1">
                <a:solidFill>
                  <a:schemeClr val="tx1"/>
                </a:solidFill>
              </a:rPr>
              <a:t>zaaitijdstip</a:t>
            </a:r>
            <a:r>
              <a:rPr lang="en-GB" sz="2000" dirty="0">
                <a:solidFill>
                  <a:schemeClr val="tx1"/>
                </a:solidFill>
              </a:rPr>
              <a:t> en </a:t>
            </a:r>
            <a:r>
              <a:rPr lang="en-GB" sz="2000" dirty="0" err="1">
                <a:solidFill>
                  <a:schemeClr val="tx1"/>
                </a:solidFill>
              </a:rPr>
              <a:t>voorvrucht</a:t>
            </a:r>
            <a:r>
              <a:rPr lang="en-GB" sz="2000" dirty="0">
                <a:solidFill>
                  <a:schemeClr val="tx1"/>
                </a:solidFill>
              </a:rPr>
              <a:t>): 30 tot 50 kg N per hectare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2000" dirty="0" err="1">
                <a:solidFill>
                  <a:schemeClr val="tx1"/>
                </a:solidFill>
              </a:rPr>
              <a:t>gebruiksnorm</a:t>
            </a:r>
            <a:r>
              <a:rPr lang="en-GB" sz="2000" dirty="0">
                <a:solidFill>
                  <a:schemeClr val="tx1"/>
                </a:solidFill>
              </a:rPr>
              <a:t> per hectare: 60 kg N op </a:t>
            </a:r>
            <a:r>
              <a:rPr lang="en-GB" sz="2000" dirty="0" err="1">
                <a:solidFill>
                  <a:schemeClr val="tx1"/>
                </a:solidFill>
              </a:rPr>
              <a:t>klei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50 kg N op </a:t>
            </a:r>
            <a:r>
              <a:rPr lang="en-GB" sz="2000" dirty="0" err="1">
                <a:solidFill>
                  <a:schemeClr val="tx1"/>
                </a:solidFill>
              </a:rPr>
              <a:t>andere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grondsoorten</a:t>
            </a:r>
            <a:endParaRPr lang="en-GB" sz="2000" dirty="0">
              <a:solidFill>
                <a:schemeClr val="tx1"/>
              </a:solidFill>
            </a:endParaRPr>
          </a:p>
          <a:p>
            <a:pPr marL="712788" lvl="1" indent="-350838">
              <a:lnSpc>
                <a:spcPts val="2600"/>
              </a:lnSpc>
            </a:pPr>
            <a:r>
              <a:rPr lang="en-GB" sz="2000" dirty="0" err="1">
                <a:solidFill>
                  <a:schemeClr val="tx1"/>
                </a:solidFill>
              </a:rPr>
              <a:t>niet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bij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teelt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als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/>
              <a:t>“</a:t>
            </a:r>
            <a:r>
              <a:rPr lang="en-GB" sz="2000" dirty="0" err="1"/>
              <a:t>stikstof</a:t>
            </a:r>
            <a:r>
              <a:rPr lang="en-GB" sz="2000" dirty="0"/>
              <a:t> </a:t>
            </a:r>
            <a:r>
              <a:rPr lang="en-GB" sz="2000" dirty="0" err="1"/>
              <a:t>vanggewas</a:t>
            </a:r>
            <a:r>
              <a:rPr lang="en-GB" sz="2000" dirty="0"/>
              <a:t>”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mais</a:t>
            </a:r>
            <a:endParaRPr lang="en-GB" sz="2000" dirty="0"/>
          </a:p>
          <a:p>
            <a:pPr marL="361950" indent="-361950">
              <a:lnSpc>
                <a:spcPct val="150000"/>
              </a:lnSpc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198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639106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Bladrammenas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Raphanus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sativus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zaai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1 </a:t>
            </a:r>
            <a:r>
              <a:rPr lang="en-GB" dirty="0" err="1"/>
              <a:t>augustus</a:t>
            </a:r>
            <a:r>
              <a:rPr lang="en-GB" dirty="0"/>
              <a:t> </a:t>
            </a:r>
            <a:r>
              <a:rPr lang="en-GB" dirty="0" err="1"/>
              <a:t>volgt</a:t>
            </a:r>
            <a:r>
              <a:rPr lang="en-GB" dirty="0"/>
              <a:t> </a:t>
            </a:r>
            <a:r>
              <a:rPr lang="en-GB" dirty="0" err="1"/>
              <a:t>veelal</a:t>
            </a:r>
            <a:r>
              <a:rPr lang="en-GB" dirty="0"/>
              <a:t> </a:t>
            </a:r>
            <a:r>
              <a:rPr lang="en-GB" dirty="0" err="1"/>
              <a:t>bloei</a:t>
            </a:r>
            <a:r>
              <a:rPr lang="en-GB" dirty="0"/>
              <a:t>: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1800" dirty="0" err="1"/>
              <a:t>voorkom</a:t>
            </a:r>
            <a:r>
              <a:rPr lang="en-GB" sz="1800" dirty="0"/>
              <a:t> </a:t>
            </a:r>
            <a:r>
              <a:rPr lang="en-GB" sz="1800" dirty="0" err="1"/>
              <a:t>zaadvorming</a:t>
            </a:r>
            <a:r>
              <a:rPr lang="en-GB" sz="1800" dirty="0"/>
              <a:t> door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klepelen</a:t>
            </a:r>
            <a:r>
              <a:rPr lang="en-GB" sz="1800" dirty="0"/>
              <a:t> of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maaien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(op 25 – 30 cm </a:t>
            </a:r>
            <a:r>
              <a:rPr lang="en-GB" sz="1800" dirty="0" err="1"/>
              <a:t>hoogte</a:t>
            </a:r>
            <a:r>
              <a:rPr lang="en-GB" sz="1800" dirty="0"/>
              <a:t>, </a:t>
            </a:r>
            <a:r>
              <a:rPr lang="en-GB" sz="1800" dirty="0" err="1"/>
              <a:t>bij</a:t>
            </a:r>
            <a:r>
              <a:rPr lang="en-GB" sz="1800" dirty="0"/>
              <a:t> circa 70 % </a:t>
            </a:r>
            <a:r>
              <a:rPr lang="en-GB" sz="1800" dirty="0" err="1"/>
              <a:t>bloei</a:t>
            </a:r>
            <a:r>
              <a:rPr lang="en-GB" sz="1800" dirty="0"/>
              <a:t>)</a:t>
            </a:r>
          </a:p>
          <a:p>
            <a:pPr marL="712788" lvl="1" indent="-350838">
              <a:lnSpc>
                <a:spcPts val="2600"/>
              </a:lnSpc>
            </a:pPr>
            <a:r>
              <a:rPr lang="en-GB" sz="1800" dirty="0" err="1"/>
              <a:t>daarna</a:t>
            </a:r>
            <a:r>
              <a:rPr lang="en-GB" sz="1800" dirty="0"/>
              <a:t> </a:t>
            </a:r>
            <a:r>
              <a:rPr lang="en-GB" sz="1800" dirty="0" err="1"/>
              <a:t>volgt</a:t>
            </a:r>
            <a:r>
              <a:rPr lang="en-GB" sz="1800" dirty="0"/>
              <a:t> </a:t>
            </a:r>
            <a:r>
              <a:rPr lang="en-GB" sz="1800" dirty="0" err="1"/>
              <a:t>hergroei</a:t>
            </a:r>
            <a:r>
              <a:rPr lang="en-GB" sz="1800" dirty="0"/>
              <a:t> en </a:t>
            </a:r>
            <a:r>
              <a:rPr lang="en-GB" sz="1800" dirty="0" err="1"/>
              <a:t>gaat</a:t>
            </a:r>
            <a:r>
              <a:rPr lang="en-GB" sz="1800" dirty="0"/>
              <a:t> de </a:t>
            </a:r>
            <a:r>
              <a:rPr lang="en-GB" sz="1800" dirty="0" err="1"/>
              <a:t>lokking</a:t>
            </a:r>
            <a:r>
              <a:rPr lang="en-GB" sz="1800" dirty="0"/>
              <a:t> van </a:t>
            </a:r>
            <a:br>
              <a:rPr lang="en-GB" sz="1800" dirty="0"/>
            </a:br>
            <a:r>
              <a:rPr lang="en-GB" sz="1800" dirty="0" err="1"/>
              <a:t>bietencysteaaltjes</a:t>
            </a:r>
            <a:r>
              <a:rPr lang="en-GB" sz="1800" dirty="0"/>
              <a:t> </a:t>
            </a:r>
            <a:r>
              <a:rPr lang="en-GB" sz="1800" dirty="0" err="1"/>
              <a:t>verder</a:t>
            </a:r>
            <a:endParaRPr lang="en-GB" sz="1800" dirty="0"/>
          </a:p>
          <a:p>
            <a:pPr marL="0" indent="-367753">
              <a:lnSpc>
                <a:spcPts val="2600"/>
              </a:lnSpc>
            </a:pPr>
            <a:r>
              <a:rPr lang="en-GB" sz="2000" dirty="0" err="1"/>
              <a:t>bij</a:t>
            </a:r>
            <a:r>
              <a:rPr lang="en-GB" sz="2000" dirty="0"/>
              <a:t> </a:t>
            </a:r>
            <a:r>
              <a:rPr lang="en-GB" sz="2000" dirty="0" err="1"/>
              <a:t>zaai</a:t>
            </a:r>
            <a:r>
              <a:rPr lang="en-GB" sz="2000" dirty="0"/>
              <a:t> </a:t>
            </a:r>
            <a:r>
              <a:rPr lang="en-GB" sz="2000" dirty="0" err="1"/>
              <a:t>vanaf</a:t>
            </a:r>
            <a:r>
              <a:rPr lang="en-GB" sz="2000" dirty="0"/>
              <a:t> 1 </a:t>
            </a:r>
            <a:r>
              <a:rPr lang="en-GB" sz="2000" dirty="0" err="1"/>
              <a:t>augustus</a:t>
            </a:r>
            <a:r>
              <a:rPr lang="en-GB" sz="2000" dirty="0"/>
              <a:t> is </a:t>
            </a:r>
            <a:r>
              <a:rPr lang="en-GB" sz="2000" dirty="0" err="1"/>
              <a:t>kans</a:t>
            </a:r>
            <a:r>
              <a:rPr lang="en-GB" sz="2000" dirty="0"/>
              <a:t> op </a:t>
            </a:r>
            <a:r>
              <a:rPr lang="en-GB" sz="2000" dirty="0" err="1"/>
              <a:t>zaadvorming</a:t>
            </a:r>
            <a:r>
              <a:rPr lang="en-GB" sz="2000" dirty="0"/>
              <a:t> </a:t>
            </a:r>
            <a:r>
              <a:rPr lang="en-GB" sz="2000" dirty="0" err="1"/>
              <a:t>gering</a:t>
            </a:r>
            <a:endParaRPr lang="en-GB" sz="2000" dirty="0"/>
          </a:p>
          <a:p>
            <a:pPr marL="0" indent="-367753">
              <a:lnSpc>
                <a:spcPts val="2600"/>
              </a:lnSpc>
            </a:pPr>
            <a:r>
              <a:rPr lang="en-GB" sz="2000" dirty="0" err="1"/>
              <a:t>rassenkeuze</a:t>
            </a:r>
            <a:r>
              <a:rPr lang="en-GB" sz="2000" dirty="0"/>
              <a:t>:</a:t>
            </a:r>
          </a:p>
          <a:p>
            <a:pPr marL="729703" lvl="1" indent="-367753">
              <a:lnSpc>
                <a:spcPts val="2600"/>
              </a:lnSpc>
            </a:pPr>
            <a:r>
              <a:rPr lang="en-GB" sz="1800" dirty="0" err="1"/>
              <a:t>alle</a:t>
            </a:r>
            <a:r>
              <a:rPr lang="en-GB" sz="1800" dirty="0"/>
              <a:t> </a:t>
            </a:r>
            <a:r>
              <a:rPr lang="en-GB" sz="1800" dirty="0" err="1"/>
              <a:t>rassen</a:t>
            </a:r>
            <a:r>
              <a:rPr lang="en-GB" sz="1800" dirty="0"/>
              <a:t> op de </a:t>
            </a:r>
            <a:r>
              <a:rPr lang="en-GB" sz="1800" dirty="0" err="1"/>
              <a:t>rassenlijst</a:t>
            </a:r>
            <a:r>
              <a:rPr lang="en-GB" sz="1800" dirty="0"/>
              <a:t> </a:t>
            </a:r>
            <a:r>
              <a:rPr lang="en-GB" sz="1800" dirty="0" err="1"/>
              <a:t>zijn</a:t>
            </a:r>
            <a:r>
              <a:rPr lang="en-GB" sz="1800" dirty="0"/>
              <a:t> </a:t>
            </a:r>
            <a:r>
              <a:rPr lang="en-GB" sz="1800" dirty="0" err="1"/>
              <a:t>resistent</a:t>
            </a:r>
            <a:r>
              <a:rPr lang="en-GB" sz="1800" dirty="0"/>
              <a:t> </a:t>
            </a:r>
            <a:r>
              <a:rPr lang="en-GB" sz="1800" dirty="0" err="1"/>
              <a:t>tegen</a:t>
            </a:r>
            <a:r>
              <a:rPr lang="en-GB" sz="1800" dirty="0"/>
              <a:t> het </a:t>
            </a:r>
            <a:r>
              <a:rPr lang="en-GB" sz="1800" dirty="0" err="1"/>
              <a:t>witte</a:t>
            </a:r>
            <a:r>
              <a:rPr lang="en-GB" sz="1800" dirty="0"/>
              <a:t> </a:t>
            </a:r>
            <a:r>
              <a:rPr lang="en-GB" sz="1800" dirty="0" err="1"/>
              <a:t>bietencysteaaltje</a:t>
            </a:r>
            <a:endParaRPr lang="en-GB" sz="1800" dirty="0"/>
          </a:p>
          <a:p>
            <a:pPr marL="729703" lvl="1" indent="-367753">
              <a:lnSpc>
                <a:spcPts val="2600"/>
              </a:lnSpc>
            </a:pPr>
            <a:r>
              <a:rPr lang="en-GB" sz="1800" dirty="0" err="1">
                <a:solidFill>
                  <a:schemeClr val="tx1"/>
                </a:solidFill>
              </a:rPr>
              <a:t>bij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zaai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vóór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augustus</a:t>
            </a:r>
            <a:r>
              <a:rPr lang="en-GB" sz="1800" dirty="0">
                <a:solidFill>
                  <a:schemeClr val="tx1"/>
                </a:solidFill>
              </a:rPr>
              <a:t>: </a:t>
            </a:r>
            <a:r>
              <a:rPr lang="en-GB" sz="1800" dirty="0" err="1">
                <a:solidFill>
                  <a:schemeClr val="tx1"/>
                </a:solidFill>
              </a:rPr>
              <a:t>kies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/>
              <a:t>een</a:t>
            </a:r>
            <a:r>
              <a:rPr lang="en-GB" sz="1800" dirty="0"/>
              <a:t> </a:t>
            </a:r>
            <a:r>
              <a:rPr lang="en-GB" sz="1800" dirty="0" err="1"/>
              <a:t>laatbloeiend</a:t>
            </a:r>
            <a:r>
              <a:rPr lang="en-GB" sz="1800" dirty="0"/>
              <a:t> </a:t>
            </a:r>
            <a:r>
              <a:rPr lang="en-GB" sz="1800" dirty="0" err="1"/>
              <a:t>ras</a:t>
            </a:r>
            <a:r>
              <a:rPr lang="en-GB" sz="1800" dirty="0"/>
              <a:t>, </a:t>
            </a:r>
            <a:br>
              <a:rPr lang="en-GB" sz="1800" dirty="0"/>
            </a:br>
            <a:r>
              <a:rPr lang="en-GB" sz="1800" dirty="0"/>
              <a:t>met </a:t>
            </a:r>
            <a:r>
              <a:rPr lang="en-GB" sz="1800" dirty="0" err="1"/>
              <a:t>een</a:t>
            </a:r>
            <a:r>
              <a:rPr lang="en-GB" sz="1800" dirty="0"/>
              <a:t> </a:t>
            </a:r>
            <a:r>
              <a:rPr lang="en-GB" sz="1800" dirty="0" err="1"/>
              <a:t>goed</a:t>
            </a:r>
            <a:r>
              <a:rPr lang="en-GB" sz="1800" dirty="0"/>
              <a:t> </a:t>
            </a:r>
            <a:r>
              <a:rPr lang="en-GB" sz="1800" dirty="0" err="1"/>
              <a:t>cijfer</a:t>
            </a:r>
            <a:r>
              <a:rPr lang="en-GB" sz="1800" dirty="0"/>
              <a:t> </a:t>
            </a:r>
            <a:r>
              <a:rPr lang="en-GB" sz="1800" dirty="0" err="1"/>
              <a:t>voor</a:t>
            </a:r>
            <a:r>
              <a:rPr lang="en-GB" sz="1800" dirty="0"/>
              <a:t> </a:t>
            </a:r>
            <a:r>
              <a:rPr lang="en-GB" sz="1800" dirty="0" err="1"/>
              <a:t>hergroei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maaien</a:t>
            </a:r>
            <a:endParaRPr lang="en-GB" sz="1800" dirty="0"/>
          </a:p>
          <a:p>
            <a:pPr marL="0" indent="-368300">
              <a:lnSpc>
                <a:spcPts val="26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0169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578721"/>
          </a:xfrm>
        </p:spPr>
        <p:txBody>
          <a:bodyPr/>
          <a:lstStyle/>
          <a:p>
            <a:pPr algn="ctr"/>
            <a:r>
              <a:rPr lang="nl-NL" dirty="0"/>
              <a:t>Bladrammenas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100000"/>
              </a:lnSpc>
            </a:pP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400" dirty="0" smtClean="0"/>
              <a:t>Bladrammenas is een </a:t>
            </a:r>
            <a:r>
              <a:rPr lang="nl-NL" sz="1400" dirty="0"/>
              <a:t>slechte waardplant voor </a:t>
            </a:r>
            <a:r>
              <a:rPr lang="nl-NL" sz="1400" i="1" dirty="0"/>
              <a:t>M. </a:t>
            </a:r>
            <a:r>
              <a:rPr lang="nl-NL" sz="1400" i="1" dirty="0" err="1"/>
              <a:t>chitwoodi</a:t>
            </a:r>
            <a:r>
              <a:rPr lang="nl-NL" sz="1400" dirty="0"/>
              <a:t>. Maar sommige rassen zijn </a:t>
            </a:r>
            <a:r>
              <a:rPr lang="nl-NL" sz="1400" dirty="0" smtClean="0"/>
              <a:t>zelfs </a:t>
            </a:r>
            <a:r>
              <a:rPr lang="nl-NL" sz="1400" dirty="0" smtClean="0">
                <a:solidFill>
                  <a:schemeClr val="tx1"/>
                </a:solidFill>
              </a:rPr>
              <a:t>resistent </a:t>
            </a:r>
            <a:r>
              <a:rPr lang="nl-NL" sz="1400" dirty="0">
                <a:solidFill>
                  <a:schemeClr val="tx1"/>
                </a:solidFill>
              </a:rPr>
              <a:t>tegen </a:t>
            </a:r>
            <a:r>
              <a:rPr lang="nl-NL" sz="1400" i="1" dirty="0">
                <a:solidFill>
                  <a:schemeClr val="tx1"/>
                </a:solidFill>
              </a:rPr>
              <a:t>M. </a:t>
            </a:r>
            <a:r>
              <a:rPr lang="nl-NL" sz="1400" i="1" dirty="0" err="1">
                <a:solidFill>
                  <a:schemeClr val="tx1"/>
                </a:solidFill>
              </a:rPr>
              <a:t>chitwoodi</a:t>
            </a:r>
            <a:r>
              <a:rPr lang="nl-NL" sz="1400" i="1" dirty="0">
                <a:solidFill>
                  <a:schemeClr val="tx1"/>
                </a:solidFill>
              </a:rPr>
              <a:t> </a:t>
            </a:r>
            <a:r>
              <a:rPr lang="nl-NL" sz="1400" dirty="0">
                <a:solidFill>
                  <a:schemeClr val="tx1"/>
                </a:solidFill>
              </a:rPr>
              <a:t>en de besmetting neemt dan evenveel af als bij de teelt van een niet-waardplant</a:t>
            </a:r>
            <a:endParaRPr lang="nl-NL" sz="14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400" dirty="0"/>
              <a:t>sommige bladrammens rassen zijn </a:t>
            </a:r>
            <a:r>
              <a:rPr lang="nl-NL" sz="1400" dirty="0">
                <a:solidFill>
                  <a:schemeClr val="tx1"/>
                </a:solidFill>
              </a:rPr>
              <a:t>minder vatbaar </a:t>
            </a:r>
            <a:r>
              <a:rPr lang="nl-NL" sz="1400" dirty="0"/>
              <a:t>voor </a:t>
            </a:r>
            <a:r>
              <a:rPr lang="nl-NL" sz="1400" i="1" dirty="0"/>
              <a:t>M. </a:t>
            </a:r>
            <a:r>
              <a:rPr lang="nl-NL" sz="1400" i="1" dirty="0" err="1"/>
              <a:t>fallax</a:t>
            </a:r>
            <a:r>
              <a:rPr lang="nl-NL" sz="1400" i="1" dirty="0"/>
              <a:t> </a:t>
            </a:r>
            <a:endParaRPr lang="nl-NL" sz="1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400" dirty="0"/>
              <a:t>bladrammenas is geen waardplant voor tabaksratelvirus, tijdens de teelt neemt de besmetting van dit virus sterk af</a:t>
            </a:r>
          </a:p>
          <a:p>
            <a:pPr>
              <a:lnSpc>
                <a:spcPts val="2800"/>
              </a:lnSpc>
            </a:pP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027B19-B464-434B-B6ED-A668312D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906123"/>
            <a:ext cx="7615549" cy="30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Bladrammenas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Raphanus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sativus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Wit </a:t>
            </a:r>
            <a:r>
              <a:rPr lang="nl-NL" dirty="0" err="1"/>
              <a:t>bietencysteaaltje</a:t>
            </a:r>
            <a:r>
              <a:rPr lang="nl-NL" dirty="0"/>
              <a:t> (</a:t>
            </a:r>
            <a:r>
              <a:rPr lang="nl-NL" i="1" dirty="0"/>
              <a:t>H. </a:t>
            </a:r>
            <a:r>
              <a:rPr lang="nl-NL" i="1" dirty="0" err="1"/>
              <a:t>schachtii</a:t>
            </a:r>
            <a:r>
              <a:rPr lang="nl-NL" dirty="0"/>
              <a:t>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dirty="0"/>
              <a:t>bij ‘zomerteelt’ (zaaiperiode: mei, juni, juli) tot 80 procent afname van de besmetting (bij goed </a:t>
            </a:r>
            <a:r>
              <a:rPr lang="nl-NL" sz="1800" dirty="0" err="1"/>
              <a:t>doorwortelde</a:t>
            </a:r>
            <a:r>
              <a:rPr lang="nl-NL" sz="1800" dirty="0"/>
              <a:t> bouwvoor)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800" dirty="0"/>
              <a:t>bij ‘herfstteelt’ (zaaiperiode: augustus of september): </a:t>
            </a:r>
            <a:br>
              <a:rPr lang="nl-NL" sz="1800" dirty="0"/>
            </a:br>
            <a:r>
              <a:rPr lang="nl-NL" sz="1800" dirty="0"/>
              <a:t>extra bestrijding is vaak gering, afname van besmetting is vergelijkbaar met de teelt van een niet-waardplant</a:t>
            </a:r>
          </a:p>
          <a:p>
            <a:pPr marL="715963" lvl="1" indent="-354013">
              <a:lnSpc>
                <a:spcPct val="150000"/>
              </a:lnSpc>
            </a:pPr>
            <a:endParaRPr lang="nl-NL" sz="1800" dirty="0"/>
          </a:p>
          <a:p>
            <a:pPr marL="361950" indent="-361950">
              <a:lnSpc>
                <a:spcPct val="150000"/>
              </a:lnSpc>
            </a:pPr>
            <a:r>
              <a:rPr lang="nl-NL" sz="2000" dirty="0"/>
              <a:t>Geel </a:t>
            </a:r>
            <a:r>
              <a:rPr lang="nl-NL" sz="2000" dirty="0" err="1"/>
              <a:t>bietencysteaaltje</a:t>
            </a:r>
            <a:r>
              <a:rPr lang="nl-NL" sz="2000" dirty="0"/>
              <a:t> (</a:t>
            </a:r>
            <a:r>
              <a:rPr lang="nl-NL" sz="2000" i="1" dirty="0"/>
              <a:t>H. </a:t>
            </a:r>
            <a:r>
              <a:rPr lang="nl-NL" sz="2000" i="1" dirty="0" err="1"/>
              <a:t>betae</a:t>
            </a:r>
            <a:r>
              <a:rPr lang="nl-NL" sz="2000" dirty="0"/>
              <a:t>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sz="1600" dirty="0"/>
              <a:t>effect is vergelijkbaar met de teelt van een niet-waardplant</a:t>
            </a:r>
          </a:p>
        </p:txBody>
      </p:sp>
    </p:spTree>
    <p:extLst>
      <p:ext uri="{BB962C8B-B14F-4D97-AF65-F5344CB8AC3E}">
        <p14:creationId xmlns:p14="http://schemas.microsoft.com/office/powerpoint/2010/main" val="13144732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Bladrammenas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500"/>
              </a:lnSpc>
            </a:pPr>
            <a:endParaRPr lang="nl-NL" sz="1800" i="1" dirty="0"/>
          </a:p>
          <a:p>
            <a:pPr>
              <a:lnSpc>
                <a:spcPts val="1500"/>
              </a:lnSpc>
            </a:pPr>
            <a:endParaRPr lang="nl-NL" sz="1400" i="1" dirty="0"/>
          </a:p>
          <a:p>
            <a:pPr>
              <a:lnSpc>
                <a:spcPts val="1500"/>
              </a:lnSpc>
            </a:pPr>
            <a:r>
              <a:rPr lang="nl-NL" sz="1400" i="1" dirty="0" err="1"/>
              <a:t>Rhizoctonia</a:t>
            </a:r>
            <a:r>
              <a:rPr lang="nl-NL" sz="1400" i="1" dirty="0"/>
              <a:t> </a:t>
            </a:r>
            <a:r>
              <a:rPr lang="nl-NL" sz="1400" i="1" dirty="0" err="1"/>
              <a:t>solani</a:t>
            </a:r>
            <a:r>
              <a:rPr lang="nl-NL" sz="1400" i="1" dirty="0"/>
              <a:t> </a:t>
            </a:r>
            <a:r>
              <a:rPr lang="nl-NL" sz="1400" dirty="0"/>
              <a:t>AG 2-2 vermeerdert slecht op bladrammenas</a:t>
            </a:r>
            <a:endParaRPr lang="nl-NL" sz="1200" dirty="0"/>
          </a:p>
          <a:p>
            <a:pPr>
              <a:lnSpc>
                <a:spcPts val="1500"/>
              </a:lnSpc>
            </a:pPr>
            <a:r>
              <a:rPr lang="nl-NL" sz="1400" i="1" dirty="0" err="1"/>
              <a:t>Sclerotinia</a:t>
            </a:r>
            <a:r>
              <a:rPr lang="nl-NL" sz="1400" i="1" dirty="0"/>
              <a:t> </a:t>
            </a:r>
            <a:r>
              <a:rPr lang="nl-NL" sz="1400" i="1" dirty="0" err="1"/>
              <a:t>sclerotiorum</a:t>
            </a:r>
            <a:r>
              <a:rPr lang="nl-NL" sz="1400" i="1" dirty="0"/>
              <a:t> </a:t>
            </a:r>
            <a:r>
              <a:rPr lang="nl-NL" sz="1400" dirty="0"/>
              <a:t>(rattenkeutelziekte) vermeerdert sterk op bladrammenas </a:t>
            </a:r>
          </a:p>
          <a:p>
            <a:pPr marL="715963" lvl="1" indent="-354013">
              <a:lnSpc>
                <a:spcPts val="1500"/>
              </a:lnSpc>
              <a:tabLst>
                <a:tab pos="630238" algn="l"/>
                <a:tab pos="715963" algn="l"/>
              </a:tabLst>
            </a:pPr>
            <a:r>
              <a:rPr lang="nl-NL" sz="1400" dirty="0"/>
              <a:t>Aardappel, witlof, erwten en bonen zijn (heel) gevoelig voor deze schimmel</a:t>
            </a:r>
          </a:p>
          <a:p>
            <a:pPr marL="0" indent="-368300">
              <a:lnSpc>
                <a:spcPts val="1500"/>
              </a:lnSpc>
              <a:tabLst>
                <a:tab pos="630238" algn="l"/>
                <a:tab pos="715963" algn="l"/>
              </a:tabLst>
            </a:pPr>
            <a:r>
              <a:rPr lang="nl-NL" sz="1400" dirty="0"/>
              <a:t>Bladrammenas is geen waardplant voor knolvoet </a:t>
            </a:r>
            <a:endParaRPr lang="nl-NL" sz="1400" i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4BE6FBE-7427-4786-B41E-CA9139DF1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88" y="1170625"/>
            <a:ext cx="6052005" cy="32526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79255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Gele mosterd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Sinapsis</a:t>
            </a:r>
            <a:r>
              <a:rPr lang="nl-NL" sz="3200" i="1" dirty="0">
                <a:solidFill>
                  <a:schemeClr val="tx1"/>
                </a:solidFill>
              </a:rPr>
              <a:t> alba)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1B8FB1-CF4E-4E34-9D43-DD5BD0AB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6" y="1289289"/>
            <a:ext cx="6840747" cy="4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106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1345</Words>
  <Application>Microsoft Office PowerPoint</Application>
  <PresentationFormat>Diavoorstelling (4:3)</PresentationFormat>
  <Paragraphs>357</Paragraphs>
  <Slides>30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News Gothic</vt:lpstr>
      <vt:lpstr>Verdana</vt:lpstr>
      <vt:lpstr>Wingdings</vt:lpstr>
      <vt:lpstr>WUR</vt:lpstr>
      <vt:lpstr>Presentaties WURKS groenbemesters</vt:lpstr>
      <vt:lpstr>Bladrammenas (Raphanus sativus)</vt:lpstr>
      <vt:lpstr>Bladrammenas (Raphanus sativus)</vt:lpstr>
      <vt:lpstr>Bladrammenas (Raphanus sativus)</vt:lpstr>
      <vt:lpstr>Bladrammenas (Raphanus sativus)</vt:lpstr>
      <vt:lpstr>Bladrammenas en aaltjes</vt:lpstr>
      <vt:lpstr>Bladrammenas (Raphanus sativus)</vt:lpstr>
      <vt:lpstr>Bladrammenas en bodemschimmels</vt:lpstr>
      <vt:lpstr>Gele mosterd (Sinapsis alba)</vt:lpstr>
      <vt:lpstr>Gele mosterd (Sinapsis alba)</vt:lpstr>
      <vt:lpstr>Gele mosterd (Sinapsis alba)</vt:lpstr>
      <vt:lpstr>Gele mosterd (Sinapsis alba)</vt:lpstr>
      <vt:lpstr>Gele mosterd (Sinapsis alba)</vt:lpstr>
      <vt:lpstr>Gele mosterd en aaltjes</vt:lpstr>
      <vt:lpstr>Gele mosterd en bietencysteaaltjes</vt:lpstr>
      <vt:lpstr>Gele mosterd en bodemschimmels</vt:lpstr>
      <vt:lpstr>Bladkool (Brassica napus)</vt:lpstr>
      <vt:lpstr>Bladkool (Brassica napus)</vt:lpstr>
      <vt:lpstr>Bladkool (Brassica napus)</vt:lpstr>
      <vt:lpstr>Bladkool (Brassica napus)</vt:lpstr>
      <vt:lpstr>Bladkool en aaltjes</vt:lpstr>
      <vt:lpstr>Bladkool en bodemschimmels</vt:lpstr>
      <vt:lpstr>Zwaardherik (Eruca sativa)</vt:lpstr>
      <vt:lpstr>Zwaardherik (Eruca sativa)</vt:lpstr>
      <vt:lpstr>Zwaardherik (Eruca sativa)</vt:lpstr>
      <vt:lpstr>Zwaardherik en aaltjes</vt:lpstr>
      <vt:lpstr>Ethiopische mosterd (Brassica carinata)</vt:lpstr>
      <vt:lpstr>Ethiopische mosterd (Brassica carinata)</vt:lpstr>
      <vt:lpstr>Ethiopische mosterd (Brassica carinata)</vt:lpstr>
      <vt:lpstr>Ethiopische mosterd: aaltjes en bodemschimmels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Molendijk, Leendert</cp:lastModifiedBy>
  <cp:revision>349</cp:revision>
  <cp:lastPrinted>2019-04-04T11:34:35Z</cp:lastPrinted>
  <dcterms:created xsi:type="dcterms:W3CDTF">2011-09-29T08:30:03Z</dcterms:created>
  <dcterms:modified xsi:type="dcterms:W3CDTF">2019-07-17T10:59:43Z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